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60" r:id="rId4"/>
    <p:sldId id="261" r:id="rId5"/>
    <p:sldId id="269" r:id="rId6"/>
    <p:sldId id="265" r:id="rId7"/>
    <p:sldId id="262" r:id="rId8"/>
    <p:sldId id="270" r:id="rId9"/>
    <p:sldId id="264" r:id="rId10"/>
    <p:sldId id="267" r:id="rId11"/>
    <p:sldId id="271" r:id="rId12"/>
  </p:sldIdLst>
  <p:sldSz cx="9144000" cy="6858000" type="screen4x3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F0622C-9D33-4E29-9D48-C1AB78CD0D5C}" v="497" dt="2021-03-09T18:59:10.870"/>
    <p1510:client id="{0CABD23D-DADF-412A-907C-418D6BDBC968}" v="281" dt="2021-03-12T08:14:52.949"/>
    <p1510:client id="{188FC989-F7C0-4640-B8D5-E83E1B90FEAF}" v="2062" dt="2021-07-09T02:43:58.986"/>
    <p1510:client id="{34A74975-F43D-4AD4-AB7F-50A0234494E4}" v="899" dt="2021-03-10T10:09:29.862"/>
    <p1510:client id="{400DBA8D-F8B5-2A9C-0B40-F70A576BBBBC}" v="20" dt="2021-02-26T09:21:25.240"/>
    <p1510:client id="{52F36DE1-7D8E-4519-9F42-0C1776E38B81}" v="970" dt="2021-03-10T06:54:48.753"/>
    <p1510:client id="{AE0412AA-BDCC-44F6-8B79-7524BADF135B}" v="61" dt="2021-03-10T11:45:22.858"/>
    <p1510:client id="{B290EC59-EDC8-4E10-887A-DC2F5A37FAF9}" v="22" dt="2021-03-12T10:27:00.412"/>
    <p1510:client id="{EB4417C6-7785-4D18-9A28-3062A5392E35}" v="187" dt="2021-07-09T15:44:30.253"/>
    <p1510:client id="{F0A50191-D952-44FA-B515-2D34B03446A2}" v="184" dt="2021-03-11T22:50:41.8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07"/>
  </p:normalViewPr>
  <p:slideViewPr>
    <p:cSldViewPr snapToGrid="0" snapToObjects="1">
      <p:cViewPr varScale="1">
        <p:scale>
          <a:sx n="137" d="100"/>
          <a:sy n="137" d="100"/>
        </p:scale>
        <p:origin x="4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7" d="100"/>
          <a:sy n="67" d="100"/>
        </p:scale>
        <p:origin x="3120" y="77"/>
      </p:cViewPr>
      <p:guideLst/>
    </p:cSldViewPr>
  </p:notes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notesMaster" Target="notesMasters/notesMaster1.xml" Id="rId13" /><Relationship Type="http://schemas.openxmlformats.org/officeDocument/2006/relationships/theme" Target="theme/theme1.xml" Id="rId18" /><Relationship Type="http://schemas.openxmlformats.org/officeDocument/2006/relationships/slide" Target="slides/slide2.xml" Id="rId3" /><Relationship Type="http://schemas.microsoft.com/office/2015/10/relationships/revisionInfo" Target="revisionInfo.xml" Id="rId21" /><Relationship Type="http://schemas.openxmlformats.org/officeDocument/2006/relationships/slide" Target="slides/slide6.xml" Id="rId7" /><Relationship Type="http://schemas.openxmlformats.org/officeDocument/2006/relationships/slide" Target="slides/slide11.xml" Id="rId12" /><Relationship Type="http://schemas.openxmlformats.org/officeDocument/2006/relationships/viewProps" Target="viewProps.xml" Id="rId17" /><Relationship Type="http://schemas.openxmlformats.org/officeDocument/2006/relationships/slide" Target="slides/slide1.xml" Id="rId2" /><Relationship Type="http://schemas.openxmlformats.org/officeDocument/2006/relationships/presProps" Target="presProps.xml" Id="rId16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slide" Target="slides/slide10.xml" Id="rId11" /><Relationship Type="http://schemas.openxmlformats.org/officeDocument/2006/relationships/slide" Target="slides/slide4.xml" Id="rId5" /><Relationship Type="http://schemas.openxmlformats.org/officeDocument/2006/relationships/tags" Target="tags/tag1.xml" Id="rId15" /><Relationship Type="http://schemas.openxmlformats.org/officeDocument/2006/relationships/slide" Target="slides/slide9.xml" Id="rId10" /><Relationship Type="http://schemas.openxmlformats.org/officeDocument/2006/relationships/tableStyles" Target="tableStyles.xml" Id="rId19" /><Relationship Type="http://schemas.openxmlformats.org/officeDocument/2006/relationships/slide" Target="slides/slide3.xml" Id="rId4" /><Relationship Type="http://schemas.openxmlformats.org/officeDocument/2006/relationships/slide" Target="slides/slide8.xml" Id="rId9" /><Relationship Type="http://schemas.openxmlformats.org/officeDocument/2006/relationships/handoutMaster" Target="handoutMasters/handoutMaster1.xml" Id="rId14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88285-5851-4C91-BAB5-0330854CC28D}" type="datetimeFigureOut">
              <a:rPr lang="en-ZA" smtClean="0"/>
              <a:t>2021/07/09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270B5A-80FC-4E2F-88DF-4847C78B6B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76054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96F781-C774-354D-A82E-25D0CDEA6942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15650-CA33-A740-ADD5-EB46FA1DD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11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9" t="1" r="5176" b="1"/>
          <a:stretch/>
        </p:blipFill>
        <p:spPr>
          <a:xfrm flipH="1">
            <a:off x="3902697" y="-536"/>
            <a:ext cx="524130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5650968"/>
            <a:ext cx="4819945" cy="820765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-536"/>
            <a:ext cx="7409467" cy="6858000"/>
          </a:xfrm>
          <a:custGeom>
            <a:avLst/>
            <a:gdLst>
              <a:gd name="connsiteX0" fmla="*/ 0 w 7409467"/>
              <a:gd name="connsiteY0" fmla="*/ 0 h 6858536"/>
              <a:gd name="connsiteX1" fmla="*/ 7409467 w 7409467"/>
              <a:gd name="connsiteY1" fmla="*/ 0 h 6858536"/>
              <a:gd name="connsiteX2" fmla="*/ 7409467 w 7409467"/>
              <a:gd name="connsiteY2" fmla="*/ 6858536 h 6858536"/>
              <a:gd name="connsiteX3" fmla="*/ 0 w 7409467"/>
              <a:gd name="connsiteY3" fmla="*/ 6858536 h 6858536"/>
              <a:gd name="connsiteX4" fmla="*/ 0 w 7409467"/>
              <a:gd name="connsiteY4" fmla="*/ 0 h 6858536"/>
              <a:gd name="connsiteX0" fmla="*/ 0 w 7409467"/>
              <a:gd name="connsiteY0" fmla="*/ 0 h 6858536"/>
              <a:gd name="connsiteX1" fmla="*/ 7409467 w 7409467"/>
              <a:gd name="connsiteY1" fmla="*/ 0 h 6858536"/>
              <a:gd name="connsiteX2" fmla="*/ 4192134 w 7409467"/>
              <a:gd name="connsiteY2" fmla="*/ 6824669 h 6858536"/>
              <a:gd name="connsiteX3" fmla="*/ 0 w 7409467"/>
              <a:gd name="connsiteY3" fmla="*/ 6858536 h 6858536"/>
              <a:gd name="connsiteX4" fmla="*/ 0 w 7409467"/>
              <a:gd name="connsiteY4" fmla="*/ 0 h 6858536"/>
              <a:gd name="connsiteX0" fmla="*/ 0 w 7409467"/>
              <a:gd name="connsiteY0" fmla="*/ 0 h 6875469"/>
              <a:gd name="connsiteX1" fmla="*/ 7409467 w 7409467"/>
              <a:gd name="connsiteY1" fmla="*/ 0 h 6875469"/>
              <a:gd name="connsiteX2" fmla="*/ 5394401 w 7409467"/>
              <a:gd name="connsiteY2" fmla="*/ 6875469 h 6875469"/>
              <a:gd name="connsiteX3" fmla="*/ 0 w 7409467"/>
              <a:gd name="connsiteY3" fmla="*/ 6858536 h 6875469"/>
              <a:gd name="connsiteX4" fmla="*/ 0 w 7409467"/>
              <a:gd name="connsiteY4" fmla="*/ 0 h 6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09467" h="6875469">
                <a:moveTo>
                  <a:pt x="0" y="0"/>
                </a:moveTo>
                <a:lnTo>
                  <a:pt x="7409467" y="0"/>
                </a:lnTo>
                <a:lnTo>
                  <a:pt x="5394401" y="6875469"/>
                </a:lnTo>
                <a:lnTo>
                  <a:pt x="0" y="685853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f-ZA"/>
          </a:p>
        </p:txBody>
      </p:sp>
      <p:sp>
        <p:nvSpPr>
          <p:cNvPr id="12" name="Rectangle 11"/>
          <p:cNvSpPr/>
          <p:nvPr userDrawn="1"/>
        </p:nvSpPr>
        <p:spPr>
          <a:xfrm>
            <a:off x="1" y="-536"/>
            <a:ext cx="7416800" cy="6858000"/>
          </a:xfrm>
          <a:custGeom>
            <a:avLst/>
            <a:gdLst>
              <a:gd name="connsiteX0" fmla="*/ 0 w 5376333"/>
              <a:gd name="connsiteY0" fmla="*/ 0 h 6858000"/>
              <a:gd name="connsiteX1" fmla="*/ 5376333 w 5376333"/>
              <a:gd name="connsiteY1" fmla="*/ 0 h 6858000"/>
              <a:gd name="connsiteX2" fmla="*/ 5376333 w 5376333"/>
              <a:gd name="connsiteY2" fmla="*/ 6858000 h 6858000"/>
              <a:gd name="connsiteX3" fmla="*/ 0 w 5376333"/>
              <a:gd name="connsiteY3" fmla="*/ 6858000 h 6858000"/>
              <a:gd name="connsiteX4" fmla="*/ 0 w 5376333"/>
              <a:gd name="connsiteY4" fmla="*/ 0 h 6858000"/>
              <a:gd name="connsiteX0" fmla="*/ 0 w 7416800"/>
              <a:gd name="connsiteY0" fmla="*/ 0 h 6858000"/>
              <a:gd name="connsiteX1" fmla="*/ 7416800 w 7416800"/>
              <a:gd name="connsiteY1" fmla="*/ 8467 h 6858000"/>
              <a:gd name="connsiteX2" fmla="*/ 5376333 w 7416800"/>
              <a:gd name="connsiteY2" fmla="*/ 6858000 h 6858000"/>
              <a:gd name="connsiteX3" fmla="*/ 0 w 7416800"/>
              <a:gd name="connsiteY3" fmla="*/ 6858000 h 6858000"/>
              <a:gd name="connsiteX4" fmla="*/ 0 w 74168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800" h="6858000">
                <a:moveTo>
                  <a:pt x="0" y="0"/>
                </a:moveTo>
                <a:lnTo>
                  <a:pt x="7416800" y="8467"/>
                </a:lnTo>
                <a:lnTo>
                  <a:pt x="537633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f-ZA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38665" y="3325467"/>
            <a:ext cx="5573598" cy="917592"/>
          </a:xfrm>
        </p:spPr>
        <p:txBody>
          <a:bodyPr anchor="b">
            <a:noAutofit/>
          </a:bodyPr>
          <a:lstStyle>
            <a:lvl1pPr algn="l">
              <a:defRPr sz="3200" b="1" i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8665" y="4375034"/>
            <a:ext cx="5573598" cy="819133"/>
          </a:xfrm>
        </p:spPr>
        <p:txBody>
          <a:bodyPr>
            <a:normAutofit/>
          </a:bodyPr>
          <a:lstStyle>
            <a:lvl1pPr marL="0" indent="0" algn="l">
              <a:buNone/>
              <a:defRPr sz="2400" b="0" i="1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812860" cy="33458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604" y="365127"/>
            <a:ext cx="8458792" cy="898066"/>
          </a:xfrm>
        </p:spPr>
        <p:txBody>
          <a:bodyPr anchor="t">
            <a:normAutofit/>
          </a:bodyPr>
          <a:lstStyle>
            <a:lvl1pPr>
              <a:defRPr sz="3000"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604" y="1460980"/>
            <a:ext cx="8458792" cy="4515613"/>
          </a:xfr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40267" y="6248907"/>
            <a:ext cx="8263467" cy="337651"/>
            <a:chOff x="440267" y="6248907"/>
            <a:chExt cx="8263467" cy="337651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440267" y="6417732"/>
              <a:ext cx="3191933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5511801" y="6417732"/>
              <a:ext cx="3191933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7902" y="6248907"/>
              <a:ext cx="848196" cy="337651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EC2521-B83A-3248-9684-741923FCA96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1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Project – Smartphone Trucker Tracker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Design Overview</a:t>
            </a:r>
            <a:br>
              <a:rPr lang="en-US" dirty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</a:rPr>
              <a:t>Adam Coetzee - 29982995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5377460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Web Server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090600A-169F-4726-BBFF-E54E85B0E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>
                <a:latin typeface="Arial"/>
                <a:cs typeface="Arial"/>
              </a:rPr>
              <a:t>Kestrel web server well-integrated with ASP.NET Core for ease of development</a:t>
            </a:r>
          </a:p>
          <a:p>
            <a:r>
              <a:rPr lang="en-GB">
                <a:latin typeface="Arial"/>
                <a:cs typeface="Arial"/>
              </a:rPr>
              <a:t>Serves webapp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797607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Web Application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090600A-169F-4726-BBFF-E54E85B0E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latin typeface="Arial"/>
                <a:cs typeface="Arial"/>
              </a:rPr>
              <a:t>Interface for managers, will allow:</a:t>
            </a:r>
          </a:p>
          <a:p>
            <a:pPr marL="514350" indent="-514350">
              <a:buAutoNum type="arabicPeriod"/>
            </a:pPr>
            <a:r>
              <a:rPr lang="en-GB" dirty="0">
                <a:latin typeface="Arial"/>
                <a:cs typeface="Arial"/>
              </a:rPr>
              <a:t>Logging in</a:t>
            </a:r>
          </a:p>
          <a:p>
            <a:pPr marL="514350" indent="-514350">
              <a:buAutoNum type="arabicPeriod"/>
            </a:pPr>
            <a:r>
              <a:rPr lang="en-GB" dirty="0">
                <a:latin typeface="Arial"/>
                <a:cs typeface="Arial"/>
              </a:rPr>
              <a:t>Add managers/employees to company</a:t>
            </a:r>
          </a:p>
          <a:p>
            <a:pPr marL="514350" indent="-514350">
              <a:buAutoNum type="arabicPeriod"/>
            </a:pPr>
            <a:r>
              <a:rPr lang="en-GB">
                <a:latin typeface="Arial"/>
                <a:cs typeface="Arial"/>
              </a:rPr>
              <a:t>Add/List/view employee details</a:t>
            </a:r>
            <a:endParaRPr lang="en-GB" dirty="0">
              <a:cs typeface="Arial"/>
            </a:endParaRPr>
          </a:p>
          <a:p>
            <a:pPr marL="514350" indent="-514350">
              <a:buAutoNum type="arabicPeriod"/>
            </a:pPr>
            <a:r>
              <a:rPr lang="en-GB">
                <a:latin typeface="Arial"/>
                <a:cs typeface="Arial"/>
              </a:rPr>
              <a:t>View logged gps data as arrow points on a map, indicating direction</a:t>
            </a:r>
            <a:endParaRPr lang="en-GB" dirty="0">
              <a:cs typeface="Arial"/>
            </a:endParaRPr>
          </a:p>
          <a:p>
            <a:r>
              <a:rPr lang="en-GB">
                <a:latin typeface="Arial"/>
                <a:cs typeface="Arial"/>
              </a:rPr>
              <a:t>Model-view-controller design pattern</a:t>
            </a:r>
            <a:endParaRPr lang="en-GB">
              <a:cs typeface="Arial"/>
            </a:endParaRPr>
          </a:p>
          <a:p>
            <a:pPr marL="514350" indent="-514350">
              <a:buAutoNum type="arabicPeriod"/>
            </a:pPr>
            <a:endParaRPr lang="en-GB" dirty="0">
              <a:cs typeface="Arial"/>
            </a:endParaRPr>
          </a:p>
          <a:p>
            <a:pPr marL="514350" indent="-514350">
              <a:buAutoNum type="arabicPeriod"/>
            </a:pPr>
            <a:endParaRPr lang="en-GB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788383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Problem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Background: Employer's need to ensure their truckers are working efficiently</a:t>
            </a:r>
          </a:p>
          <a:p>
            <a:r>
              <a:rPr lang="en-US" dirty="0">
                <a:latin typeface="Arial"/>
                <a:cs typeface="Arial"/>
              </a:rPr>
              <a:t>Smartphone ubiquity offers a solution</a:t>
            </a:r>
            <a:endParaRPr lang="en-US" dirty="0"/>
          </a:p>
          <a:p>
            <a:r>
              <a:rPr lang="en-US" dirty="0">
                <a:latin typeface="Arial"/>
                <a:cs typeface="Arial"/>
              </a:rPr>
              <a:t>Proposed High level system architecture</a:t>
            </a:r>
          </a:p>
          <a:p>
            <a:r>
              <a:rPr lang="en-US">
                <a:latin typeface="Arial"/>
                <a:cs typeface="Arial"/>
              </a:rPr>
              <a:t>Detailed system design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265D7F9-012F-4682-BDD4-023DC97E6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100" y="3548612"/>
            <a:ext cx="4560487" cy="28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85129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Realize an audit trail system for monitoring truckers to ensure proper conduct.</a:t>
            </a:r>
          </a:p>
          <a:p>
            <a:r>
              <a:rPr lang="en-US" dirty="0">
                <a:latin typeface="Arial"/>
                <a:cs typeface="Arial"/>
              </a:rPr>
              <a:t>Smartphone-powered tracking system for live logging of </a:t>
            </a:r>
            <a:r>
              <a:rPr lang="en-US" b="1" dirty="0">
                <a:latin typeface="Arial"/>
                <a:cs typeface="Arial"/>
              </a:rPr>
              <a:t>GPS coordinates, altitude, speed, acceleration.</a:t>
            </a:r>
            <a:endParaRPr lang="en-US"/>
          </a:p>
          <a:p>
            <a:r>
              <a:rPr lang="en-US" dirty="0">
                <a:latin typeface="Arial"/>
                <a:cs typeface="Arial"/>
              </a:rPr>
              <a:t>Online interface for transmitting logged data.</a:t>
            </a:r>
            <a:endParaRPr lang="en-US" dirty="0"/>
          </a:p>
          <a:p>
            <a:r>
              <a:rPr lang="en-US" dirty="0">
                <a:latin typeface="Arial"/>
                <a:cs typeface="Arial"/>
              </a:rPr>
              <a:t>Web Application for displaying trucker useful processed information.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5" descr="A picture containing text, clipart, businesscard&#10;&#10;Description automatically generated">
            <a:extLst>
              <a:ext uri="{FF2B5EF4-FFF2-40B4-BE49-F238E27FC236}">
                <a16:creationId xmlns:a16="http://schemas.microsoft.com/office/drawing/2014/main" id="{55717340-C814-4DB0-B881-F5797659B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155" y="4749947"/>
            <a:ext cx="2743200" cy="154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6649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High level architecture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604" y="3122030"/>
            <a:ext cx="8499907" cy="2854563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b="1" dirty="0"/>
          </a:p>
          <a:p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DEEE4C07-978F-4716-AC85-47C942985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4" y="815758"/>
            <a:ext cx="8219732" cy="25540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A93125-57FE-4470-90BF-5844EAB3B5CD}"/>
              </a:ext>
            </a:extLst>
          </p:cNvPr>
          <p:cNvSpPr txBox="1"/>
          <p:nvPr/>
        </p:nvSpPr>
        <p:spPr>
          <a:xfrm>
            <a:off x="338788" y="3200399"/>
            <a:ext cx="829373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Smartphone Application</a:t>
            </a: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I/O Server</a:t>
            </a: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Data Store</a:t>
            </a: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Calibri"/>
              </a:rPr>
              <a:t>Web Server</a:t>
            </a:r>
          </a:p>
          <a:p>
            <a:pPr marL="285750" indent="-285750">
              <a:buFont typeface="Arial"/>
              <a:buChar char="•"/>
            </a:pPr>
            <a:r>
              <a:rPr lang="en-GB">
                <a:cs typeface="Calibri"/>
              </a:rPr>
              <a:t>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353777964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700F-CF4B-4F6D-B3D9-984EA77FB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Arial"/>
                <a:cs typeface="Arial"/>
              </a:rPr>
              <a:t>General system life-cycle</a:t>
            </a:r>
            <a:endParaRPr lang="en-GB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EAAB16F-42C2-4239-A7CA-C3DA5E5611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0415" y="953718"/>
            <a:ext cx="6895516" cy="4838116"/>
          </a:xfrm>
        </p:spPr>
      </p:pic>
    </p:spTree>
    <p:extLst>
      <p:ext uri="{BB962C8B-B14F-4D97-AF65-F5344CB8AC3E}">
        <p14:creationId xmlns:p14="http://schemas.microsoft.com/office/powerpoint/2010/main" val="37687684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Data Model – Entity Relationship Diagram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726" y="2949346"/>
            <a:ext cx="8343670" cy="30272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5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7491B5E-04CE-4CEA-AA30-CAAD22937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6911" y="1043411"/>
            <a:ext cx="5410199" cy="44834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D994E6-6F11-49D5-8CD9-CCBE92C5B4A7}"/>
              </a:ext>
            </a:extLst>
          </p:cNvPr>
          <p:cNvSpPr txBox="1"/>
          <p:nvPr/>
        </p:nvSpPr>
        <p:spPr>
          <a:xfrm>
            <a:off x="455645" y="2741645"/>
            <a:ext cx="2743199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>
                <a:cs typeface="Calibri"/>
              </a:rPr>
              <a:t>ERD considers companies who employ truckers and managers(who monitor trucker logs)</a:t>
            </a:r>
          </a:p>
          <a:p>
            <a:pPr marL="285750" indent="-285750">
              <a:buFont typeface="Arial"/>
              <a:buChar char="•"/>
            </a:pPr>
            <a:r>
              <a:rPr lang="en-GB">
                <a:cs typeface="Calibri"/>
              </a:rPr>
              <a:t>A trucker has many log records stored</a:t>
            </a:r>
          </a:p>
          <a:p>
            <a:pPr marL="285750" indent="-285750">
              <a:buFont typeface="Arial"/>
              <a:buChar char="•"/>
            </a:pPr>
            <a:r>
              <a:rPr lang="en-GB">
                <a:cs typeface="Calibri"/>
              </a:rPr>
              <a:t>Logs consist of numeric types for database efficiency</a:t>
            </a:r>
            <a:endParaRPr lang="en-GB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98217B-1234-440E-A33B-3BD6C9943634}"/>
              </a:ext>
            </a:extLst>
          </p:cNvPr>
          <p:cNvSpPr txBox="1"/>
          <p:nvPr/>
        </p:nvSpPr>
        <p:spPr>
          <a:xfrm>
            <a:off x="455645" y="1256523"/>
            <a:ext cx="274319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>
                <a:cs typeface="Calibri"/>
              </a:rPr>
              <a:t>Mariadb(MySQL) used because it is powerful and efficient.</a:t>
            </a:r>
          </a:p>
        </p:txBody>
      </p:sp>
    </p:spTree>
    <p:extLst>
      <p:ext uri="{BB962C8B-B14F-4D97-AF65-F5344CB8AC3E}">
        <p14:creationId xmlns:p14="http://schemas.microsoft.com/office/powerpoint/2010/main" val="236266866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Smartphone Application – life cycle</a:t>
            </a:r>
            <a:endParaRPr lang="en-US" dirty="0"/>
          </a:p>
        </p:txBody>
      </p:sp>
      <p:pic>
        <p:nvPicPr>
          <p:cNvPr id="3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A6ADAF8C-9671-4AF1-BF9B-3C3C9DB05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3369" y="1016991"/>
            <a:ext cx="7194096" cy="3615223"/>
          </a:xfrm>
        </p:spPr>
      </p:pic>
    </p:spTree>
    <p:extLst>
      <p:ext uri="{BB962C8B-B14F-4D97-AF65-F5344CB8AC3E}">
        <p14:creationId xmlns:p14="http://schemas.microsoft.com/office/powerpoint/2010/main" val="131587370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Smartphone Application – general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5E1B15-52BA-4090-AED3-CB673D8B0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>
                <a:latin typeface="Arial"/>
                <a:cs typeface="Arial"/>
              </a:rPr>
              <a:t>High power consumption for accuracy</a:t>
            </a:r>
          </a:p>
          <a:p>
            <a:r>
              <a:rPr lang="en-GB">
                <a:latin typeface="Arial"/>
                <a:cs typeface="Arial"/>
              </a:rPr>
              <a:t>Android v4.2+ gives 95% android market, while having enough features</a:t>
            </a:r>
            <a:endParaRPr lang="en-GB" dirty="0">
              <a:latin typeface="Arial"/>
              <a:cs typeface="Arial"/>
            </a:endParaRPr>
          </a:p>
          <a:p>
            <a:r>
              <a:rPr lang="en-GB">
                <a:latin typeface="Arial"/>
                <a:cs typeface="Arial"/>
              </a:rPr>
              <a:t>Google API exposes location system</a:t>
            </a:r>
            <a:endParaRPr lang="en-GB"/>
          </a:p>
          <a:p>
            <a:r>
              <a:rPr lang="en-GB">
                <a:latin typeface="Arial"/>
                <a:cs typeface="Arial"/>
              </a:rPr>
              <a:t>Local lightweight database = cache</a:t>
            </a:r>
            <a:endParaRPr lang="en-GB" dirty="0">
              <a:latin typeface="Arial"/>
              <a:cs typeface="Arial"/>
            </a:endParaRPr>
          </a:p>
          <a:p>
            <a:r>
              <a:rPr lang="en-GB">
                <a:latin typeface="Arial"/>
                <a:cs typeface="Arial"/>
              </a:rPr>
              <a:t>Secure connection with Secure Socket Layer (SSL/TLS) protocol for sensitive data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127869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I/O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726" y="1075449"/>
            <a:ext cx="8343670" cy="49011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Arial"/>
                <a:cs typeface="Arial"/>
              </a:rPr>
              <a:t>SSL/TLS for secure encrypted connection to smartpone app</a:t>
            </a:r>
            <a:endParaRPr lang="en-US" dirty="0"/>
          </a:p>
          <a:p>
            <a:r>
              <a:rPr lang="en-US">
                <a:latin typeface="Arial"/>
                <a:cs typeface="Arial"/>
              </a:rPr>
              <a:t>Asynchronous functions for simultaneous connections</a:t>
            </a:r>
            <a:endParaRPr lang="en-US" dirty="0"/>
          </a:p>
          <a:p>
            <a:r>
              <a:rPr lang="en-US">
                <a:latin typeface="Arial"/>
                <a:cs typeface="Arial"/>
              </a:rPr>
              <a:t>Insert log data into main database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6" descr="Text&#10;&#10;Description automatically generated">
            <a:extLst>
              <a:ext uri="{FF2B5EF4-FFF2-40B4-BE49-F238E27FC236}">
                <a16:creationId xmlns:a16="http://schemas.microsoft.com/office/drawing/2014/main" id="{D0B2AC25-899A-4239-BA07-2AA4975CE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08" y="3658567"/>
            <a:ext cx="7890587" cy="112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679560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2"/>
  <p:tag name="ARTICULATE_DESIGN_ID_OFFICE THEME" val="1O48MR6n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NWU">
      <a:dk1>
        <a:sysClr val="windowText" lastClr="000000"/>
      </a:dk1>
      <a:lt1>
        <a:sysClr val="window" lastClr="FFFFFF"/>
      </a:lt1>
      <a:dk2>
        <a:srgbClr val="6F0579"/>
      </a:dk2>
      <a:lt2>
        <a:srgbClr val="616B97"/>
      </a:lt2>
      <a:accent1>
        <a:srgbClr val="6F0579"/>
      </a:accent1>
      <a:accent2>
        <a:srgbClr val="00748D"/>
      </a:accent2>
      <a:accent3>
        <a:srgbClr val="99A1BE"/>
      </a:accent3>
      <a:accent4>
        <a:srgbClr val="616B97"/>
      </a:accent4>
      <a:accent5>
        <a:srgbClr val="FFFFFF"/>
      </a:accent5>
      <a:accent6>
        <a:srgbClr val="99A1BE"/>
      </a:accent6>
      <a:hlink>
        <a:srgbClr val="616B97"/>
      </a:hlink>
      <a:folHlink>
        <a:srgbClr val="6F0579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TEMPLAAT_1024x768.pptx" id="{192F09BA-CB5B-4EB9-851C-DE2E2333927F}" vid="{029FF9D2-8D6F-4E07-BDC6-CDBFF08E751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Powerpoint_1024x768</Template>
  <TotalTime>4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Project – Smartphone Trucker Tracker</vt:lpstr>
      <vt:lpstr>Problem Review</vt:lpstr>
      <vt:lpstr>Problem Statement</vt:lpstr>
      <vt:lpstr>High level architecture</vt:lpstr>
      <vt:lpstr>General system life-cycle</vt:lpstr>
      <vt:lpstr>Data Model – Entity Relationship Diagram</vt:lpstr>
      <vt:lpstr>Smartphone Application – life cycle</vt:lpstr>
      <vt:lpstr>Smartphone Application – general</vt:lpstr>
      <vt:lpstr>I/O Server</vt:lpstr>
      <vt:lpstr>Web Server</vt:lpstr>
      <vt:lpstr>Web Application</vt:lpstr>
    </vt:vector>
  </TitlesOfParts>
  <Company>North-West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Hewlett-Packard Company</dc:creator>
  <cp:lastModifiedBy>Leenta Grobler</cp:lastModifiedBy>
  <cp:revision>556</cp:revision>
  <dcterms:created xsi:type="dcterms:W3CDTF">2017-11-29T06:26:38Z</dcterms:created>
  <dcterms:modified xsi:type="dcterms:W3CDTF">2021-07-09T15:44:39Z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2491B7AF-2EC0-4966-BF57-3F970DC8AF35</vt:lpwstr>
  </property>
  <property fmtid="{D5CDD505-2E9C-101B-9397-08002B2CF9AE}" pid="3" name="ArticulatePath">
    <vt:lpwstr>POWERPOINT TEMPLAAT_1024x768</vt:lpwstr>
  </property>
</Properties>
</file>

<file path=docProps/thumbnail.jpeg>
</file>